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4" r:id="rId5"/>
    <p:sldId id="266" r:id="rId6"/>
    <p:sldId id="277" r:id="rId7"/>
    <p:sldId id="273" r:id="rId8"/>
    <p:sldId id="268" r:id="rId9"/>
    <p:sldId id="265" r:id="rId10"/>
    <p:sldId id="259" r:id="rId11"/>
    <p:sldId id="260" r:id="rId12"/>
    <p:sldId id="261" r:id="rId13"/>
    <p:sldId id="262" r:id="rId14"/>
    <p:sldId id="263" r:id="rId15"/>
    <p:sldId id="279" r:id="rId16"/>
    <p:sldId id="269" r:id="rId17"/>
    <p:sldId id="270" r:id="rId18"/>
    <p:sldId id="271" r:id="rId19"/>
    <p:sldId id="280" r:id="rId20"/>
    <p:sldId id="281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F32CD-2E94-4B5A-8A77-81EE2830B04C}" type="datetimeFigureOut">
              <a:rPr lang="de-DE" smtClean="0"/>
              <a:t>19.03.2023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1505F-3072-48E7-88B6-2873F428C3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189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9945-3186-441A-A5AB-C552CB98EFBE}" type="datetime1">
              <a:rPr lang="de-DE" smtClean="0"/>
              <a:t>19.03.2023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88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6183-51E6-4A53-AC86-DA7781C84C36}" type="datetime1">
              <a:rPr lang="de-DE" smtClean="0"/>
              <a:t>19.03.2023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05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0AE-E24F-4502-BA50-6E4C5A6F6A4F}" type="datetime1">
              <a:rPr lang="de-DE" smtClean="0"/>
              <a:t>19.03.2023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40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A99F-6CF4-4FEE-BF36-E7D2D04E3BBB}" type="datetime1">
              <a:rPr lang="de-DE" smtClean="0"/>
              <a:t>19.03.2023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75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3E547-5B37-479A-96C5-3296098BBA79}" type="datetime1">
              <a:rPr lang="de-DE" smtClean="0"/>
              <a:t>19.03.2023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62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B00A-FC7E-4B5E-BE9D-C42949092FB0}" type="datetime1">
              <a:rPr lang="de-DE" smtClean="0"/>
              <a:t>19.03.2023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948D-7C83-44F2-88F1-6379BCAF7F3A}" type="datetime1">
              <a:rPr lang="de-DE" smtClean="0"/>
              <a:t>19.03.2023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16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59C9-A3DB-485C-9151-12EA227C987C}" type="datetime1">
              <a:rPr lang="de-DE" smtClean="0"/>
              <a:t>19.03.2023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53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58C-561F-4FCB-A51F-9D34CD278D9B}" type="datetime1">
              <a:rPr lang="de-DE" smtClean="0"/>
              <a:t>19.03.2023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40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3D95-8849-423E-B4ED-8931C32238F2}" type="datetime1">
              <a:rPr lang="de-DE" smtClean="0"/>
              <a:t>19.03.2023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653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BB-C30A-4FF6-921A-6F387FD9C275}" type="datetime1">
              <a:rPr lang="de-DE" smtClean="0"/>
              <a:t>19.03.2023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36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72E60-281B-42CF-83BF-4C5658B59B29}" type="datetime1">
              <a:rPr lang="de-DE" smtClean="0"/>
              <a:t>19.03.2023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C283A-07D0-436E-86DC-FB4C35898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6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57360" cy="3341572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Auswertung des Fragebogens „Leben und Wohnen ab 60 Jahren in Weingarten“</a:t>
            </a:r>
            <a:br>
              <a:rPr lang="de-DE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4000" dirty="0">
                <a:solidFill>
                  <a:schemeClr val="accent5">
                    <a:lumMod val="75000"/>
                  </a:schemeClr>
                </a:solidFill>
              </a:rPr>
              <a:t>eine Befragung des Stadtseniorenrats Weingarten in Zusammenarbeit mit der Stadt Weingarten</a:t>
            </a:r>
            <a:br>
              <a:rPr lang="de-DE" sz="4400" dirty="0">
                <a:solidFill>
                  <a:schemeClr val="accent5">
                    <a:lumMod val="75000"/>
                  </a:schemeClr>
                </a:solidFill>
              </a:rPr>
            </a:br>
            <a:endParaRPr lang="de-DE" sz="4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8691" y="4848947"/>
            <a:ext cx="9310254" cy="1787380"/>
          </a:xfrm>
        </p:spPr>
        <p:txBody>
          <a:bodyPr>
            <a:normAutofit/>
          </a:bodyPr>
          <a:lstStyle/>
          <a:p>
            <a:endParaRPr lang="de-DE" sz="2000" dirty="0"/>
          </a:p>
          <a:p>
            <a:r>
              <a:rPr lang="de-DE" sz="2000" dirty="0"/>
              <a:t>Prägnante Details zur Lebenssituation der MitbürgerInnen ab 60 Jahren in Weingarten.</a:t>
            </a:r>
          </a:p>
          <a:p>
            <a:endParaRPr lang="de-DE" sz="2000" dirty="0"/>
          </a:p>
          <a:p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828993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Quartier „Kernstadt“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42655"/>
            <a:ext cx="10515600" cy="4583690"/>
          </a:xfrm>
        </p:spPr>
        <p:txBody>
          <a:bodyPr/>
          <a:lstStyle/>
          <a:p>
            <a:r>
              <a:rPr lang="de-DE" dirty="0"/>
              <a:t>Parkbänke in seniorengerechter Höhe</a:t>
            </a:r>
          </a:p>
          <a:p>
            <a:r>
              <a:rPr lang="de-DE" dirty="0"/>
              <a:t>Schreibwarengeschäft wie Birk oder Schaal</a:t>
            </a:r>
          </a:p>
          <a:p>
            <a:r>
              <a:rPr lang="de-DE" dirty="0"/>
              <a:t>Haushaltsgeschäft</a:t>
            </a:r>
          </a:p>
          <a:p>
            <a:r>
              <a:rPr lang="de-DE" dirty="0"/>
              <a:t>Ärzte</a:t>
            </a:r>
          </a:p>
          <a:p>
            <a:r>
              <a:rPr lang="de-DE" dirty="0"/>
              <a:t>Ebene Gehsteige</a:t>
            </a:r>
          </a:p>
          <a:p>
            <a:r>
              <a:rPr lang="de-DE" dirty="0"/>
              <a:t>Parkende Autos am Straßenrand</a:t>
            </a:r>
          </a:p>
          <a:p>
            <a:r>
              <a:rPr lang="de-DE" dirty="0"/>
              <a:t>Laute Jugendliche am Wochenende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14189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Quartier „Vorderer Ochsen“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Öffentliche Verkehrsmittel fehlen (z.B. Linie 15)</a:t>
            </a:r>
          </a:p>
          <a:p>
            <a:r>
              <a:rPr lang="de-DE" dirty="0"/>
              <a:t>Tante Emma Laden oder kleineres Lebensmittelgeschäft, sowie ein Supermarkt</a:t>
            </a:r>
          </a:p>
          <a:p>
            <a:r>
              <a:rPr lang="de-DE" dirty="0"/>
              <a:t>Kleine Stadtbusse</a:t>
            </a:r>
          </a:p>
          <a:p>
            <a:r>
              <a:rPr lang="de-DE" dirty="0"/>
              <a:t>Apotheke</a:t>
            </a:r>
          </a:p>
          <a:p>
            <a:r>
              <a:rPr lang="de-DE" dirty="0"/>
              <a:t>Arzt</a:t>
            </a:r>
          </a:p>
          <a:p>
            <a:r>
              <a:rPr lang="de-DE" dirty="0"/>
              <a:t>Post</a:t>
            </a:r>
          </a:p>
          <a:p>
            <a:r>
              <a:rPr lang="de-DE" dirty="0" err="1"/>
              <a:t>Cafè</a:t>
            </a:r>
            <a:endParaRPr lang="de-DE" dirty="0"/>
          </a:p>
          <a:p>
            <a:r>
              <a:rPr lang="de-DE" dirty="0"/>
              <a:t>Metzgerei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234748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Quartier „Oberstadt“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Ärzte</a:t>
            </a:r>
          </a:p>
          <a:p>
            <a:r>
              <a:rPr lang="de-DE" dirty="0"/>
              <a:t>Apotheke</a:t>
            </a:r>
          </a:p>
          <a:p>
            <a:r>
              <a:rPr lang="de-DE" dirty="0"/>
              <a:t>Post</a:t>
            </a:r>
          </a:p>
          <a:p>
            <a:r>
              <a:rPr lang="de-DE" dirty="0"/>
              <a:t>Kleines Café</a:t>
            </a:r>
          </a:p>
          <a:p>
            <a:r>
              <a:rPr lang="de-DE" dirty="0"/>
              <a:t>Linie 6 soll regelmäßiger zur Post und zurück fahren.</a:t>
            </a:r>
          </a:p>
          <a:p>
            <a:r>
              <a:rPr lang="de-DE" dirty="0"/>
              <a:t>Linie 1 oft zu voll</a:t>
            </a:r>
          </a:p>
          <a:p>
            <a:r>
              <a:rPr lang="de-DE" dirty="0"/>
              <a:t>Sitzgelegenheiten</a:t>
            </a:r>
          </a:p>
          <a:p>
            <a:r>
              <a:rPr lang="de-DE" dirty="0"/>
              <a:t>Shuttle Bus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193288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Quartier „Blumenau/</a:t>
            </a:r>
            <a:r>
              <a:rPr lang="de-DE" dirty="0" err="1"/>
              <a:t>Stadtösch</a:t>
            </a:r>
            <a:r>
              <a:rPr lang="de-DE" dirty="0"/>
              <a:t>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Mehr Allgemeinärzte, im Ärztehaus</a:t>
            </a:r>
          </a:p>
          <a:p>
            <a:r>
              <a:rPr lang="de-DE" dirty="0"/>
              <a:t>Hausarzt, Augenarzt und Hautarzt</a:t>
            </a:r>
          </a:p>
          <a:p>
            <a:r>
              <a:rPr lang="de-DE" dirty="0"/>
              <a:t>Lebensmittelladen</a:t>
            </a:r>
          </a:p>
          <a:p>
            <a:r>
              <a:rPr lang="de-DE" dirty="0"/>
              <a:t>Mehr Sitzgelegenheiten</a:t>
            </a:r>
          </a:p>
          <a:p>
            <a:r>
              <a:rPr lang="de-DE" dirty="0"/>
              <a:t>Post</a:t>
            </a:r>
          </a:p>
          <a:p>
            <a:r>
              <a:rPr lang="de-DE" dirty="0"/>
              <a:t>Apotheke</a:t>
            </a:r>
          </a:p>
          <a:p>
            <a:r>
              <a:rPr lang="de-DE" dirty="0"/>
              <a:t>Postbank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948173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Quartier „Untere Breite“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Mehr Busse in die Untere Breite</a:t>
            </a:r>
          </a:p>
          <a:p>
            <a:r>
              <a:rPr lang="de-DE" dirty="0"/>
              <a:t>Bus 5 soll nach RV fahren</a:t>
            </a:r>
          </a:p>
          <a:p>
            <a:r>
              <a:rPr lang="de-DE" dirty="0"/>
              <a:t>Post!</a:t>
            </a:r>
          </a:p>
          <a:p>
            <a:r>
              <a:rPr lang="de-DE" dirty="0"/>
              <a:t>Drogerie</a:t>
            </a:r>
          </a:p>
          <a:p>
            <a:r>
              <a:rPr lang="de-DE" dirty="0"/>
              <a:t>Zweigstelle der Volksbank</a:t>
            </a:r>
          </a:p>
          <a:p>
            <a:r>
              <a:rPr lang="de-DE" dirty="0"/>
              <a:t>Lebensmittelmarkt mir regionalen Produkten</a:t>
            </a:r>
          </a:p>
          <a:p>
            <a:r>
              <a:rPr lang="de-DE" dirty="0"/>
              <a:t>Metzgerei</a:t>
            </a:r>
          </a:p>
          <a:p>
            <a:r>
              <a:rPr lang="de-DE" dirty="0"/>
              <a:t>Schreibwarenladen</a:t>
            </a:r>
          </a:p>
          <a:p>
            <a:r>
              <a:rPr lang="de-DE" dirty="0"/>
              <a:t>Verlängerung der Rad- und Fußwege zur Unterführung</a:t>
            </a:r>
          </a:p>
          <a:p>
            <a:r>
              <a:rPr lang="de-DE" dirty="0"/>
              <a:t>Bessere Verkehrsüberwachung bzgl. Geschwindigkeit in der Junkerstraße und Keplerstraße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174519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Verwendung Digitaler Medien</a:t>
            </a: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5162" y="1502280"/>
            <a:ext cx="7596443" cy="3526920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158853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Digitalisierung „Umgang“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de-DE" dirty="0"/>
              <a:t>Aus der Tabelle ist zu entnehmen, dass der Umgang mit digitalen Medien 903 </a:t>
            </a:r>
            <a:r>
              <a:rPr lang="de-DE" dirty="0" err="1"/>
              <a:t>SeniorInnen</a:t>
            </a:r>
            <a:r>
              <a:rPr lang="de-DE" dirty="0"/>
              <a:t> </a:t>
            </a:r>
            <a:r>
              <a:rPr lang="de-DE" u="sng" dirty="0"/>
              <a:t>nicht</a:t>
            </a:r>
            <a:r>
              <a:rPr lang="de-DE" dirty="0"/>
              <a:t> leicht fällt.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19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038" y="2742120"/>
            <a:ext cx="5875598" cy="313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089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Digitalisierung „Einschränkung“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Aus der Tabelle ist zu entnehmen, dass die zunehmende Digitalisierung, die </a:t>
            </a:r>
            <a:r>
              <a:rPr lang="de-DE" dirty="0" err="1"/>
              <a:t>SeniorInnen</a:t>
            </a:r>
            <a:r>
              <a:rPr lang="de-DE" dirty="0"/>
              <a:t> vom 75.- 86 Jahre und älter mehr einschränkt, als die </a:t>
            </a:r>
            <a:r>
              <a:rPr lang="de-DE" dirty="0" err="1"/>
              <a:t>MitbürgerInnen</a:t>
            </a:r>
            <a:r>
              <a:rPr lang="de-DE" dirty="0"/>
              <a:t> vom 60.-74. Lebensjahr.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21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2389" y="3167928"/>
            <a:ext cx="5567221" cy="286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763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23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986" y="1789515"/>
            <a:ext cx="7828684" cy="297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087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br>
              <a:rPr lang="de-DE" dirty="0"/>
            </a:br>
            <a:r>
              <a:rPr lang="de-DE" dirty="0"/>
              <a:t>Finanzielle Situation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999172"/>
              </p:ext>
            </p:extLst>
          </p:nvPr>
        </p:nvGraphicFramePr>
        <p:xfrm>
          <a:off x="955964" y="2058194"/>
          <a:ext cx="9115136" cy="3886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3798">
                  <a:extLst>
                    <a:ext uri="{9D8B030D-6E8A-4147-A177-3AD203B41FA5}">
                      <a16:colId xmlns:a16="http://schemas.microsoft.com/office/drawing/2014/main" val="4173478400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2202775467"/>
                    </a:ext>
                  </a:extLst>
                </a:gridCol>
                <a:gridCol w="5853490">
                  <a:extLst>
                    <a:ext uri="{9D8B030D-6E8A-4147-A177-3AD203B41FA5}">
                      <a16:colId xmlns:a16="http://schemas.microsoft.com/office/drawing/2014/main" val="2089592148"/>
                    </a:ext>
                  </a:extLst>
                </a:gridCol>
                <a:gridCol w="873655">
                  <a:extLst>
                    <a:ext uri="{9D8B030D-6E8A-4147-A177-3AD203B41FA5}">
                      <a16:colId xmlns:a16="http://schemas.microsoft.com/office/drawing/2014/main" val="219314308"/>
                    </a:ext>
                  </a:extLst>
                </a:gridCol>
              </a:tblGrid>
              <a:tr h="266700"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Alter</a:t>
                      </a:r>
                      <a:endParaRPr lang="de-D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60-64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kann mir meine Wünsche erfüllen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203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53066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65-69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kann mir meine Wünsche erfüllen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215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689323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70-74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kann mir meine Wünsche erfüllen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200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213183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75-79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kann mir meine Wünsche erfüllen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273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017765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80-85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kann mir meine Wünsche erfüllen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246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027744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ab 86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kann mir meine Wünsche erfüllen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102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781062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885869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60-64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muss mich einschränken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83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146781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65-69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muss mich einschränken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82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362837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70-74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muss mich einschränken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614677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75-79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muss mich einschränken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348056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80-85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muss mich einschränken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104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145508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ab 86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ich muss mich einschränken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353173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105617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60-64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es reicht zum Leben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112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983041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65-69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es reicht zum Leben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110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229607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70-74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es reicht zum Leben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108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174337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75-79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es reicht zum Leben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102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57038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80-85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es reicht zum Leben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112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109198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ab 86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es reicht zum Leben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45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5057293"/>
                  </a:ext>
                </a:extLst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835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Inhaltsverzeichnis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Allgemeines</a:t>
            </a:r>
          </a:p>
          <a:p>
            <a:r>
              <a:rPr lang="de-DE" dirty="0"/>
              <a:t>Wohnsituation</a:t>
            </a:r>
          </a:p>
          <a:p>
            <a:pPr marL="0" indent="0">
              <a:buNone/>
            </a:pPr>
            <a:r>
              <a:rPr lang="de-DE" dirty="0"/>
              <a:t>-&gt; Prägnante Informationen zu den Quartieren –&gt; was fehlt?</a:t>
            </a:r>
          </a:p>
          <a:p>
            <a:pPr marL="0" indent="0">
              <a:buNone/>
            </a:pPr>
            <a:r>
              <a:rPr lang="de-DE" dirty="0"/>
              <a:t>-&gt; Kernstadt, Vorderer Ochsen, Oberstadt, Blumenau/</a:t>
            </a:r>
            <a:r>
              <a:rPr lang="de-DE" dirty="0" err="1"/>
              <a:t>Stadtösch</a:t>
            </a:r>
            <a:r>
              <a:rPr lang="de-DE" dirty="0"/>
              <a:t>,    Untere Breite</a:t>
            </a:r>
          </a:p>
          <a:p>
            <a:r>
              <a:rPr lang="de-DE" dirty="0"/>
              <a:t>Umgang in Bezug auf Digitalisierung</a:t>
            </a:r>
          </a:p>
          <a:p>
            <a:r>
              <a:rPr lang="de-DE" dirty="0"/>
              <a:t>Einschränkung in Bezug auf Digitalisierung</a:t>
            </a:r>
          </a:p>
          <a:p>
            <a:r>
              <a:rPr lang="de-DE" dirty="0"/>
              <a:t>Finanzielle Situation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75358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sz="4800" dirty="0"/>
          </a:p>
          <a:p>
            <a:pPr marL="0" indent="0" algn="ctr">
              <a:buNone/>
            </a:pPr>
            <a:r>
              <a:rPr lang="de-DE" sz="4800" dirty="0"/>
              <a:t>Vielen Dank für Ihre Aufmerksamkeit!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085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Allgemeine Details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7173 </a:t>
            </a:r>
            <a:r>
              <a:rPr lang="de-DE" dirty="0" err="1"/>
              <a:t>MitbürgerInnen</a:t>
            </a:r>
            <a:r>
              <a:rPr lang="de-DE" dirty="0"/>
              <a:t> ab 60 Jahre in Weingarten</a:t>
            </a:r>
          </a:p>
          <a:p>
            <a:pPr marL="0" indent="0">
              <a:buNone/>
            </a:pPr>
            <a:r>
              <a:rPr lang="de-DE" dirty="0"/>
              <a:t> ca. 2443 Rückläufe des Fragebogens</a:t>
            </a:r>
          </a:p>
          <a:p>
            <a:pPr marL="0" indent="0">
              <a:buNone/>
            </a:pPr>
            <a:r>
              <a:rPr lang="de-DE" dirty="0"/>
              <a:t> ca. 1/3 der </a:t>
            </a:r>
            <a:r>
              <a:rPr lang="de-DE" dirty="0" err="1"/>
              <a:t>MitbürgerInnen</a:t>
            </a:r>
            <a:r>
              <a:rPr lang="de-DE" dirty="0"/>
              <a:t> ab 60 Jahre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Pfeil nach rechts 3"/>
          <p:cNvSpPr/>
          <p:nvPr/>
        </p:nvSpPr>
        <p:spPr>
          <a:xfrm>
            <a:off x="323918" y="2396836"/>
            <a:ext cx="514282" cy="318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feil nach rechts 4"/>
          <p:cNvSpPr/>
          <p:nvPr/>
        </p:nvSpPr>
        <p:spPr>
          <a:xfrm>
            <a:off x="323919" y="2850426"/>
            <a:ext cx="514281" cy="3392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9182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56873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Wohnsituation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327" y="1482436"/>
            <a:ext cx="10813473" cy="4400659"/>
          </a:xfrm>
        </p:spPr>
        <p:txBody>
          <a:bodyPr/>
          <a:lstStyle/>
          <a:p>
            <a:r>
              <a:rPr lang="de-DE" dirty="0"/>
              <a:t>2308 Probanden haben angegeben in welchem Teil Weingartens sie leben</a:t>
            </a:r>
          </a:p>
          <a:p>
            <a:r>
              <a:rPr lang="de-DE" dirty="0"/>
              <a:t>Der Tabelle ist zu entnehmen, dass die meisten der Senioren die geantwortet haben, in der Kernstadt leben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3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6133" y="3600035"/>
            <a:ext cx="7101860" cy="251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89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5943" y="253782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Wohnsituation -&gt; Mit wem leben Sie und wie alt sind Sie?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5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488" y="2113790"/>
            <a:ext cx="3515112" cy="3926792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632623"/>
            <a:ext cx="3481118" cy="3407959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9718" y="2358279"/>
            <a:ext cx="3029975" cy="368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604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Wohnsituation -&gt; Mit wem leben Sie und wie alt sind Sie?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6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45" y="1737580"/>
            <a:ext cx="3590855" cy="424928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363642"/>
            <a:ext cx="3623218" cy="3623218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1817" y="2060178"/>
            <a:ext cx="3491091" cy="392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59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7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896" y="2062225"/>
            <a:ext cx="3328704" cy="3731075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 rot="10800000" flipV="1">
            <a:off x="709895" y="708108"/>
            <a:ext cx="11177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chemeClr val="accent5">
                    <a:lumMod val="75000"/>
                  </a:schemeClr>
                </a:solidFill>
              </a:rPr>
              <a:t>Wohnsituation -&gt; Mit wem leben Sie und wie alt sind Sie?</a:t>
            </a:r>
            <a:endParaRPr lang="de-DE" sz="4000" dirty="0"/>
          </a:p>
        </p:txBody>
      </p:sp>
      <p:sp>
        <p:nvSpPr>
          <p:cNvPr id="15" name="Textfeld 14"/>
          <p:cNvSpPr txBox="1"/>
          <p:nvPr/>
        </p:nvSpPr>
        <p:spPr>
          <a:xfrm>
            <a:off x="5999018" y="2687782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Insgesamt gibt es zur Wohnsituation 2481 Angaben, darunter fallen teilweise Mehrfachantworten</a:t>
            </a:r>
          </a:p>
        </p:txBody>
      </p:sp>
    </p:spTree>
    <p:extLst>
      <p:ext uri="{BB962C8B-B14F-4D97-AF65-F5344CB8AC3E}">
        <p14:creationId xmlns:p14="http://schemas.microsoft.com/office/powerpoint/2010/main" val="1787898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5909" y="938934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4000" dirty="0"/>
          </a:p>
          <a:p>
            <a:pPr marL="0" indent="0" algn="ctr">
              <a:buNone/>
            </a:pPr>
            <a:endParaRPr lang="de-DE" sz="4000" dirty="0"/>
          </a:p>
          <a:p>
            <a:pPr marL="0" indent="0" algn="ctr">
              <a:buNone/>
            </a:pPr>
            <a:r>
              <a:rPr lang="de-DE" sz="4000" dirty="0"/>
              <a:t>Prägnante Informationen aus den verschiedenen Quartieren</a:t>
            </a:r>
          </a:p>
          <a:p>
            <a:pPr marL="0" indent="0" algn="ctr">
              <a:buNone/>
            </a:pPr>
            <a:r>
              <a:rPr lang="de-DE" sz="4000" dirty="0"/>
              <a:t>Was fehlt?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883849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Häufig genannt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Bürgerbus</a:t>
            </a:r>
          </a:p>
          <a:p>
            <a:r>
              <a:rPr lang="de-DE" dirty="0"/>
              <a:t>Fest der Begegnung für alle (z.B. Generationenübergreifend)</a:t>
            </a:r>
          </a:p>
          <a:p>
            <a:r>
              <a:rPr lang="de-DE" dirty="0"/>
              <a:t>Hohe Tarife des ÖPNV</a:t>
            </a:r>
          </a:p>
          <a:p>
            <a:r>
              <a:rPr lang="de-DE" dirty="0"/>
              <a:t>Wärmeres Wasser im Freibad </a:t>
            </a:r>
            <a:r>
              <a:rPr lang="de-DE" dirty="0" err="1"/>
              <a:t>Nessenreben</a:t>
            </a:r>
            <a:endParaRPr lang="de-DE" dirty="0"/>
          </a:p>
          <a:p>
            <a:r>
              <a:rPr lang="de-DE" dirty="0"/>
              <a:t>Tempo 30 in der </a:t>
            </a:r>
            <a:r>
              <a:rPr lang="de-DE" dirty="0" err="1"/>
              <a:t>Wolfeggerstraße</a:t>
            </a:r>
            <a:endParaRPr lang="de-DE" dirty="0"/>
          </a:p>
          <a:p>
            <a:r>
              <a:rPr lang="de-DE" dirty="0"/>
              <a:t>Stadtseniorenrat soll präsenter werden und in WIB beworben werden</a:t>
            </a:r>
          </a:p>
          <a:p>
            <a:r>
              <a:rPr lang="de-DE" dirty="0"/>
              <a:t>Anlaufstelle für Digitalisierungsfragen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512981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600</Words>
  <Application>Microsoft Office PowerPoint</Application>
  <PresentationFormat>Breitbild</PresentationFormat>
  <Paragraphs>161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</vt:lpstr>
      <vt:lpstr>Auswertung des Fragebogens „Leben und Wohnen ab 60 Jahren in Weingarten“ eine Befragung des Stadtseniorenrats Weingarten in Zusammenarbeit mit der Stadt Weingarten </vt:lpstr>
      <vt:lpstr>Inhaltsverzeichnis</vt:lpstr>
      <vt:lpstr>Allgemeine Details</vt:lpstr>
      <vt:lpstr>Wohnsituation</vt:lpstr>
      <vt:lpstr>Wohnsituation -&gt; Mit wem leben Sie und wie alt sind Sie?</vt:lpstr>
      <vt:lpstr>Wohnsituation -&gt; Mit wem leben Sie und wie alt sind Sie?</vt:lpstr>
      <vt:lpstr>PowerPoint-Präsentation</vt:lpstr>
      <vt:lpstr>PowerPoint-Präsentation</vt:lpstr>
      <vt:lpstr>Häufig genannt</vt:lpstr>
      <vt:lpstr>Quartier „Kernstadt“</vt:lpstr>
      <vt:lpstr>Quartier „Vorderer Ochsen“</vt:lpstr>
      <vt:lpstr>Quartier „Oberstadt“</vt:lpstr>
      <vt:lpstr>Quartier „Blumenau/Stadtösch“</vt:lpstr>
      <vt:lpstr>Quartier „Untere Breite“</vt:lpstr>
      <vt:lpstr>Verwendung Digitaler Medien</vt:lpstr>
      <vt:lpstr>Digitalisierung „Umgang“</vt:lpstr>
      <vt:lpstr>Digitalisierung „Einschränkung“</vt:lpstr>
      <vt:lpstr>PowerPoint-Präsentation</vt:lpstr>
      <vt:lpstr>  Finanzielle Situation 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Auswertung des Fragebogens „Leben und Wohnen ab 60 Jahren in Weingarten“</dc:title>
  <dc:creator>Jamie Fish</dc:creator>
  <cp:lastModifiedBy>Sieglinde Zimmer-Meyer</cp:lastModifiedBy>
  <cp:revision>52</cp:revision>
  <dcterms:created xsi:type="dcterms:W3CDTF">2022-07-23T22:35:27Z</dcterms:created>
  <dcterms:modified xsi:type="dcterms:W3CDTF">2023-03-19T12:39:27Z</dcterms:modified>
</cp:coreProperties>
</file>